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Bree Serif"/>
      <p:regular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erriweather-regular.fntdata"/><Relationship Id="rId27" Type="http://schemas.openxmlformats.org/officeDocument/2006/relationships/font" Target="fonts/BreeSerif-regular.fntdata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00.pn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08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4650" y="2359875"/>
            <a:ext cx="3448073" cy="21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1408075" y="552525"/>
            <a:ext cx="6943799" cy="16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6000">
                <a:latin typeface="Merriweather"/>
                <a:ea typeface="Merriweather"/>
                <a:cs typeface="Merriweather"/>
                <a:sym typeface="Merriweather"/>
              </a:rPr>
              <a:t>Welcome to the Bitcoin center’s</a:t>
            </a:r>
            <a:r>
              <a:rPr b="1" lang="en" sz="6000"/>
              <a:t>                                 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2281775" y="3093300"/>
            <a:ext cx="6573899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Python Academy</a:t>
            </a: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 rot="-988789">
            <a:off x="521196" y="1355844"/>
            <a:ext cx="7660808" cy="57286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What is </a:t>
            </a:r>
            <a:r>
              <a:rPr lang="en" sz="48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programming</a:t>
            </a: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940425" y="5212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solidFill>
                  <a:srgbClr val="3C78D8"/>
                </a:solidFill>
                <a:latin typeface="Bree Serif"/>
                <a:ea typeface="Bree Serif"/>
                <a:cs typeface="Bree Serif"/>
                <a:sym typeface="Bree Serif"/>
              </a:rPr>
              <a:t>Welcome to Python!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25" y="2020125"/>
            <a:ext cx="3947675" cy="24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Python?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uses/used python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50" y="1476608"/>
            <a:ext cx="3197798" cy="12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787" y="3738875"/>
            <a:ext cx="21050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7925" y="3691250"/>
            <a:ext cx="2095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850" y="2590012"/>
            <a:ext cx="26670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2575" y="950075"/>
            <a:ext cx="2381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250" y="3438775"/>
            <a:ext cx="171452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79175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What is python used for?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796525" y="122425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Science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Scripting tasks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Searching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Web Applications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Linux operations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server clusters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Many more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What is Python bad at?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463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Highly abstracted so you lose control compared to C.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Entirely open source so its a pain to create market applications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Not as adopted on platforms such as Android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Harder to optimize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Lower Performance out of the box than compiled languages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928200" y="2354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latin typeface="Bree Serif"/>
                <a:ea typeface="Bree Serif"/>
                <a:cs typeface="Bree Serif"/>
                <a:sym typeface="Bree Serif"/>
              </a:rPr>
              <a:t>Primitives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73575" y="1390600"/>
            <a:ext cx="94091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	</a:t>
            </a:r>
            <a:r>
              <a:rPr b="1" lang="en" sz="2200"/>
              <a:t>Integer:</a:t>
            </a:r>
            <a:r>
              <a:rPr lang="en" sz="2200"/>
              <a:t> </a:t>
            </a:r>
            <a:r>
              <a:rPr lang="en" sz="2000"/>
              <a:t>numbers without decimals → small memory usage: 1,2,3,4,5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	</a:t>
            </a:r>
            <a:r>
              <a:rPr b="1" lang="en" sz="2200"/>
              <a:t>Float:</a:t>
            </a:r>
            <a:r>
              <a:rPr lang="en" sz="2200"/>
              <a:t> </a:t>
            </a:r>
            <a:r>
              <a:rPr lang="en" sz="2000"/>
              <a:t>numbers with decimals → take up more space in memory: 1.3333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	</a:t>
            </a:r>
            <a:r>
              <a:rPr b="1" lang="en" sz="2200"/>
              <a:t>Long:</a:t>
            </a:r>
            <a:r>
              <a:rPr lang="en" sz="2200"/>
              <a:t> </a:t>
            </a:r>
            <a:r>
              <a:rPr lang="en" sz="2000"/>
              <a:t>longer integers → ends with capital L: 12222L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	</a:t>
            </a:r>
            <a:r>
              <a:rPr b="1" lang="en" sz="2200"/>
              <a:t>Strings:</a:t>
            </a:r>
            <a:r>
              <a:rPr lang="en" sz="2200"/>
              <a:t> </a:t>
            </a:r>
            <a:r>
              <a:rPr lang="en" sz="2000"/>
              <a:t>Words and letters → broken up with quotes (“” OR ‘’): ‘hello’</a:t>
            </a:r>
          </a:p>
          <a:p>
            <a:pPr lvl="0">
              <a:spcBef>
                <a:spcPts val="0"/>
              </a:spcBef>
              <a:buNone/>
            </a:pPr>
            <a:r>
              <a:rPr lang="en" sz="2200"/>
              <a:t>	</a:t>
            </a:r>
            <a:r>
              <a:rPr b="1" lang="en" sz="2200"/>
              <a:t>Booleans:</a:t>
            </a:r>
            <a:r>
              <a:rPr lang="en" sz="2200"/>
              <a:t> </a:t>
            </a:r>
            <a:r>
              <a:rPr lang="en" sz="2000"/>
              <a:t>True or False → There’s some argument here...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2069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latin typeface="Bree Serif"/>
                <a:ea typeface="Bree Serif"/>
                <a:cs typeface="Bree Serif"/>
                <a:sym typeface="Bree Serif"/>
              </a:rPr>
              <a:t>Data Structures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921300" y="1533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List: </a:t>
            </a:r>
            <a:r>
              <a:rPr lang="en" sz="3000"/>
              <a:t>[‘this’,’is’, ‘a’, ‘list’, ‘of’, ‘strings’]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Tuple: </a:t>
            </a:r>
            <a:r>
              <a:rPr lang="en" sz="3000"/>
              <a:t>(this, is_, a, tuple, of, variables)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Set: </a:t>
            </a:r>
            <a:r>
              <a:rPr lang="en" sz="3000"/>
              <a:t>{1,2,3,4,5}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3000"/>
              <a:t>Dictionary:</a:t>
            </a:r>
            <a:r>
              <a:rPr lang="en" sz="3000"/>
              <a:t> {1 : ‘One’, 2 : ‘Two’, 3 : ‘Three’}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19200" y="3419600"/>
            <a:ext cx="2009700" cy="572699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19200" y="2657600"/>
            <a:ext cx="2009700" cy="572699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419200" y="1895600"/>
            <a:ext cx="2009700" cy="572699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19200" y="1152650"/>
            <a:ext cx="2009700" cy="572699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311700" y="2164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>
                <a:latin typeface="Bree Serif"/>
                <a:ea typeface="Bree Serif"/>
                <a:cs typeface="Bree Serif"/>
                <a:sym typeface="Bree Serif"/>
              </a:rPr>
              <a:t>Operators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23400" y="1152650"/>
            <a:ext cx="1681799" cy="276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+, -, *, /</a:t>
            </a:r>
            <a:r>
              <a:rPr lang="en" sz="3000"/>
              <a:t>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=</a:t>
            </a:r>
            <a:r>
              <a:rPr lang="en" sz="3000"/>
              <a:t> 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==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2638600" y="1181225"/>
            <a:ext cx="6143400" cy="5442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619475" y="1909850"/>
            <a:ext cx="6143400" cy="5442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2619400" y="2671850"/>
            <a:ext cx="6162599" cy="5442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619475" y="3433850"/>
            <a:ext cx="6162599" cy="5442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3324025" y="1206350"/>
            <a:ext cx="5610300" cy="48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Addition, subtraction, multiplication, division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257650" y="1986050"/>
            <a:ext cx="5534099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Assignment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257650" y="2739200"/>
            <a:ext cx="5534099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Equivalency test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233725" y="3502475"/>
            <a:ext cx="4762499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Block scope</a:t>
            </a:r>
          </a:p>
        </p:txBody>
      </p:sp>
      <p:sp>
        <p:nvSpPr>
          <p:cNvPr id="170" name="Shape 170"/>
          <p:cNvSpPr/>
          <p:nvPr/>
        </p:nvSpPr>
        <p:spPr>
          <a:xfrm>
            <a:off x="2609875" y="4162475"/>
            <a:ext cx="6162599" cy="5442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19200" y="4181600"/>
            <a:ext cx="2009700" cy="572699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2924125" y="4195850"/>
            <a:ext cx="5534099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Functions.  Same as math.  Not entirely true...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623400" y="4195025"/>
            <a:ext cx="1681799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666666"/>
                </a:solidFill>
              </a:rPr>
              <a:t>def</a:t>
            </a:r>
            <a:r>
              <a:rPr lang="en" sz="2400">
                <a:solidFill>
                  <a:srgbClr val="666666"/>
                </a:solidFill>
              </a:rPr>
              <a:t> func()</a:t>
            </a:r>
            <a:r>
              <a:rPr b="1" lang="en" sz="2400">
                <a:solidFill>
                  <a:srgbClr val="666666"/>
                </a:solidFill>
              </a:rPr>
              <a:t>: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133350" y="3095625"/>
            <a:ext cx="8591400" cy="1857299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33350" y="1781850"/>
            <a:ext cx="8591400" cy="12362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133350" y="104775"/>
            <a:ext cx="8591400" cy="15996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03" y="228600"/>
            <a:ext cx="1625449" cy="13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98" y="1865801"/>
            <a:ext cx="1625449" cy="107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00" y="3186750"/>
            <a:ext cx="1625450" cy="16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2705100" y="675975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Primitives/Data: ex. </a:t>
            </a:r>
            <a:r>
              <a:rPr lang="en" sz="1800"/>
              <a:t>Numbers, “strings”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2705100" y="2185950"/>
            <a:ext cx="53436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Data Structures:</a:t>
            </a:r>
            <a:r>
              <a:rPr lang="en" sz="1800"/>
              <a:t> ex. List, Dictionary, Set, Tuple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2724150" y="3714750"/>
            <a:ext cx="5410200" cy="73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Operators:</a:t>
            </a:r>
            <a:r>
              <a:rPr lang="en" sz="1800"/>
              <a:t> ex. Addition, subtraction, concatenation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112825" y="20714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Bree Serif"/>
                <a:ea typeface="Bree Serif"/>
                <a:cs typeface="Bree Serif"/>
                <a:sym typeface="Bree Serif"/>
              </a:rPr>
              <a:t>Now, Here’s your first program...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2585850" y="13479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What is a </a:t>
            </a:r>
            <a:r>
              <a:rPr lang="en" sz="3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</a:t>
            </a: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2664375" y="197107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Bree Serif"/>
                <a:ea typeface="Bree Serif"/>
                <a:cs typeface="Bree Serif"/>
                <a:sym typeface="Bree Serif"/>
              </a:rPr>
              <a:t>Hold your breath...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46925" y="352550"/>
            <a:ext cx="8258100" cy="4467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330875" y="95245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</a:rPr>
              <a:t>&gt;&gt;</a:t>
            </a:r>
            <a:r>
              <a:rPr lang="en" sz="36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600">
                <a:solidFill>
                  <a:srgbClr val="F1C232"/>
                </a:solidFill>
                <a:latin typeface="Courier New"/>
                <a:ea typeface="Courier New"/>
                <a:cs typeface="Courier New"/>
                <a:sym typeface="Courier New"/>
              </a:rPr>
              <a:t>“Hello World.”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54825" y="214025"/>
            <a:ext cx="3645300" cy="472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23" y="284262"/>
            <a:ext cx="3483499" cy="45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80" y="177300"/>
            <a:ext cx="3609318" cy="4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/>
          <p:nvPr/>
        </p:nvSpPr>
        <p:spPr>
          <a:xfrm>
            <a:off x="3762750" y="2073450"/>
            <a:ext cx="1618499" cy="80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2857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825" y="830799"/>
            <a:ext cx="4664176" cy="34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650" y="-60425"/>
            <a:ext cx="9200644" cy="52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" y="-398925"/>
            <a:ext cx="9144002" cy="636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4076" y="-1182425"/>
            <a:ext cx="10200076" cy="68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1247" y="-514350"/>
            <a:ext cx="9487653" cy="630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5175" y="-631021"/>
            <a:ext cx="9614349" cy="64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